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19"/>
  </p:notesMasterIdLst>
  <p:handoutMasterIdLst>
    <p:handoutMasterId r:id="rId20"/>
  </p:handoutMasterIdLst>
  <p:sldIdLst>
    <p:sldId id="259" r:id="rId3"/>
    <p:sldId id="261" r:id="rId4"/>
    <p:sldId id="290" r:id="rId5"/>
    <p:sldId id="291" r:id="rId6"/>
    <p:sldId id="292" r:id="rId7"/>
    <p:sldId id="293" r:id="rId8"/>
    <p:sldId id="302" r:id="rId9"/>
    <p:sldId id="303" r:id="rId10"/>
    <p:sldId id="294" r:id="rId11"/>
    <p:sldId id="295" r:id="rId12"/>
    <p:sldId id="296" r:id="rId13"/>
    <p:sldId id="298" r:id="rId14"/>
    <p:sldId id="299" r:id="rId15"/>
    <p:sldId id="300" r:id="rId16"/>
    <p:sldId id="301" r:id="rId17"/>
    <p:sldId id="289" r:id="rId1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79CC93D-E52E-4D84-901B-11D7331DD495}">
          <p14:sldIdLst>
            <p14:sldId id="259"/>
            <p14:sldId id="261"/>
            <p14:sldId id="290"/>
            <p14:sldId id="291"/>
            <p14:sldId id="292"/>
            <p14:sldId id="293"/>
            <p14:sldId id="302"/>
            <p14:sldId id="303"/>
            <p14:sldId id="294"/>
            <p14:sldId id="295"/>
            <p14:sldId id="296"/>
            <p14:sldId id="298"/>
            <p14:sldId id="299"/>
            <p14:sldId id="300"/>
            <p14:sldId id="301"/>
            <p14:sldId id="28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9ED6"/>
    <a:srgbClr val="003300"/>
  </p:clrMru>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83977" autoAdjust="0"/>
  </p:normalViewPr>
  <p:slideViewPr>
    <p:cSldViewPr>
      <p:cViewPr varScale="1">
        <p:scale>
          <a:sx n="74" d="100"/>
          <a:sy n="74" d="100"/>
        </p:scale>
        <p:origin x="1290" y="72"/>
      </p:cViewPr>
      <p:guideLst>
        <p:guide orient="horz" pos="2160"/>
        <p:guide pos="2880"/>
      </p:guideLst>
    </p:cSldViewPr>
  </p:slideViewPr>
  <p:notesTextViewPr>
    <p:cViewPr>
      <p:scale>
        <a:sx n="100" d="100"/>
        <a:sy n="100" d="100"/>
      </p:scale>
      <p:origin x="0" y="0"/>
    </p:cViewPr>
  </p:notesTextViewPr>
  <p:sorterViewPr>
    <p:cViewPr>
      <p:scale>
        <a:sx n="154" d="100"/>
        <a:sy n="154" d="100"/>
      </p:scale>
      <p:origin x="0" y="0"/>
    </p:cViewPr>
  </p:sorterViewPr>
  <p:notesViewPr>
    <p:cSldViewPr>
      <p:cViewPr varScale="1">
        <p:scale>
          <a:sx n="83" d="100"/>
          <a:sy n="83" d="100"/>
        </p:scale>
        <p:origin x="-3144"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D83FDC75-7F73-4A4A-A77C-09AADF00E0EA}" type="datetimeFigureOut">
              <a:rPr lang="en-US" smtClean="0"/>
              <a:pPr/>
              <a:t>5/18/2015</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459226BF-1F13-42D3-80DC-373E7ADD1EBC}" type="slidenum">
              <a:rPr lang="en-US" smtClean="0"/>
              <a:pPr/>
              <a:t>‹#›</a:t>
            </a:fld>
            <a:endParaRPr lang="en-US" dirty="0"/>
          </a:p>
        </p:txBody>
      </p:sp>
    </p:spTree>
    <p:extLst>
      <p:ext uri="{BB962C8B-B14F-4D97-AF65-F5344CB8AC3E}">
        <p14:creationId xmlns:p14="http://schemas.microsoft.com/office/powerpoint/2010/main" val="7653422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48AEF76B-3757-4A0B-AF93-28494465C1DD}" type="datetimeFigureOut">
              <a:rPr lang="en-US" smtClean="0"/>
              <a:pPr/>
              <a:t>5/18/2015</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75693FD4-8F83-4EF7-AC3F-0DC0388986B0}" type="slidenum">
              <a:rPr lang="en-US" smtClean="0"/>
              <a:pPr/>
              <a:t>‹#›</a:t>
            </a:fld>
            <a:endParaRPr lang="en-US" dirty="0"/>
          </a:p>
        </p:txBody>
      </p:sp>
    </p:spTree>
    <p:extLst>
      <p:ext uri="{BB962C8B-B14F-4D97-AF65-F5344CB8AC3E}">
        <p14:creationId xmlns:p14="http://schemas.microsoft.com/office/powerpoint/2010/main" val="9427379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774">
              <a:defRPr/>
            </a:pPr>
            <a:r>
              <a:rPr lang="en-US" dirty="0" smtClean="0"/>
              <a:t>This template can be used as a starter file for presenting training materials in a group setting.</a:t>
            </a:r>
          </a:p>
          <a:p>
            <a:endParaRPr lang="en-US" dirty="0" smtClean="0"/>
          </a:p>
          <a:p>
            <a:pPr lvl="0"/>
            <a:r>
              <a:rPr lang="en-US" b="1" dirty="0"/>
              <a:t>Sections</a:t>
            </a:r>
            <a:endParaRPr lang="en-US" dirty="0"/>
          </a:p>
          <a:p>
            <a:pPr lvl="0"/>
            <a:r>
              <a:rPr lang="en-US" dirty="0"/>
              <a:t>Right-click on a slide to add sections. Sections can help to organize your slides or facilitate collaboration between multiple authors.</a:t>
            </a:r>
          </a:p>
          <a:p>
            <a:pPr lvl="0"/>
            <a:endParaRPr lang="en-US" b="1" dirty="0"/>
          </a:p>
          <a:p>
            <a:pPr lvl="0"/>
            <a:r>
              <a:rPr lang="en-US" b="1" dirty="0"/>
              <a:t>Notes</a:t>
            </a:r>
          </a:p>
          <a:p>
            <a:pPr lvl="0"/>
            <a:r>
              <a:rPr lang="en-US" dirty="0"/>
              <a:t>Use the Notes section for delivery notes or to provide additional details for the audience. View these notes in Presentation View during your presentation. </a:t>
            </a:r>
          </a:p>
          <a:p>
            <a:pPr lvl="0">
              <a:buFontTx/>
              <a:buNone/>
            </a:pPr>
            <a:r>
              <a:rPr lang="en-US" dirty="0"/>
              <a:t>Keep in mind the font size (important for accessibility, visibility, videotaping, and online production)</a:t>
            </a:r>
          </a:p>
          <a:p>
            <a:pPr lvl="0"/>
            <a:endParaRPr lang="en-US" dirty="0"/>
          </a:p>
          <a:p>
            <a:pPr lvl="0">
              <a:buFontTx/>
              <a:buNone/>
            </a:pPr>
            <a:r>
              <a:rPr lang="en-US" b="1" dirty="0"/>
              <a:t>Coordinated colors </a:t>
            </a:r>
          </a:p>
          <a:p>
            <a:pPr lvl="0">
              <a:buFontTx/>
              <a:buNone/>
            </a:pPr>
            <a:r>
              <a:rPr lang="en-US" dirty="0"/>
              <a:t>Pay particular attention to the graphs, charts, and text boxes. </a:t>
            </a:r>
          </a:p>
          <a:p>
            <a:pPr lvl="0"/>
            <a:r>
              <a:rPr lang="en-US" dirty="0"/>
              <a:t>Consider that attendees will print in black and white or </a:t>
            </a:r>
            <a:r>
              <a:rPr lang="en-US" dirty="0" err="1"/>
              <a:t>grayscale</a:t>
            </a:r>
            <a:r>
              <a:rPr lang="en-US" dirty="0"/>
              <a:t>. Run a test print to make sure your colors work when printed in pure black and white and </a:t>
            </a:r>
            <a:r>
              <a:rPr lang="en-US" dirty="0" err="1"/>
              <a:t>grayscale</a:t>
            </a:r>
            <a:r>
              <a:rPr lang="en-US" dirty="0"/>
              <a:t>.</a:t>
            </a:r>
          </a:p>
          <a:p>
            <a:pPr lvl="0">
              <a:buFontTx/>
              <a:buNone/>
            </a:pPr>
            <a:endParaRPr lang="en-US" dirty="0"/>
          </a:p>
          <a:p>
            <a:pPr lvl="0">
              <a:buFontTx/>
              <a:buNone/>
            </a:pPr>
            <a:r>
              <a:rPr lang="en-US" b="1" dirty="0"/>
              <a:t>Graphics, tables, and graphs</a:t>
            </a:r>
          </a:p>
          <a:p>
            <a:pPr lvl="0"/>
            <a:r>
              <a:rPr lang="en-US" dirty="0"/>
              <a:t>Keep it simple: If possible, use consistent, non-distracting styles and colors.</a:t>
            </a:r>
          </a:p>
          <a:p>
            <a:pPr lvl="0"/>
            <a:r>
              <a:rPr lang="en-US" dirty="0"/>
              <a:t>Label all graphs and tables.</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pPr/>
              <a:t>1</a:t>
            </a:fld>
            <a:endParaRPr lang="en-US"/>
          </a:p>
        </p:txBody>
      </p:sp>
    </p:spTree>
    <p:extLst>
      <p:ext uri="{BB962C8B-B14F-4D97-AF65-F5344CB8AC3E}">
        <p14:creationId xmlns:p14="http://schemas.microsoft.com/office/powerpoint/2010/main" val="14695612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en-US" dirty="0" smtClean="0"/>
              <a:t>Give a brief overview of the presentation.</a:t>
            </a:r>
            <a:r>
              <a:rPr lang="en-US" baseline="0" dirty="0" smtClean="0"/>
              <a:t> D</a:t>
            </a:r>
            <a:r>
              <a:rPr lang="en-US" dirty="0" smtClean="0"/>
              <a:t>escribe the major focus of the presentation and why it is important.</a:t>
            </a:r>
          </a:p>
          <a:p>
            <a:pPr>
              <a:lnSpc>
                <a:spcPct val="80000"/>
              </a:lnSpc>
            </a:pPr>
            <a:r>
              <a:rPr lang="en-US" dirty="0" smtClean="0"/>
              <a:t>Introduce each of the major topics.</a:t>
            </a:r>
          </a:p>
          <a:p>
            <a:r>
              <a:rPr lang="en-US" dirty="0" smtClean="0"/>
              <a:t>To provide a road map for the audience, you</a:t>
            </a:r>
            <a:r>
              <a:rPr lang="en-US" baseline="0" dirty="0" smtClean="0"/>
              <a:t> can </a:t>
            </a:r>
            <a:r>
              <a:rPr lang="en-US" dirty="0" smtClean="0"/>
              <a:t>repeat this Overview slide throughout the presentation, highlighting the particular topic you will discuss next.</a:t>
            </a:r>
          </a:p>
        </p:txBody>
      </p:sp>
      <p:sp>
        <p:nvSpPr>
          <p:cNvPr id="4" name="Slide Number Placeholder 3"/>
          <p:cNvSpPr>
            <a:spLocks noGrp="1"/>
          </p:cNvSpPr>
          <p:nvPr>
            <p:ph type="sldNum" sz="quarter" idx="10"/>
          </p:nvPr>
        </p:nvSpPr>
        <p:spPr/>
        <p:txBody>
          <a:bodyPr/>
          <a:lstStyle/>
          <a:p>
            <a:fld id="{EC6EAC7D-5A89-47C2-8ABA-56C9C2DEF7A4}" type="slidenum">
              <a:rPr lang="en-US" smtClean="0"/>
              <a:pPr/>
              <a:t>2</a:t>
            </a:fld>
            <a:endParaRPr lang="en-US"/>
          </a:p>
        </p:txBody>
      </p:sp>
    </p:spTree>
    <p:extLst>
      <p:ext uri="{BB962C8B-B14F-4D97-AF65-F5344CB8AC3E}">
        <p14:creationId xmlns:p14="http://schemas.microsoft.com/office/powerpoint/2010/main" val="237425466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1"/>
          <p:cNvSpPr>
            <a:spLocks noGrp="1"/>
          </p:cNvSpPr>
          <p:nvPr>
            <p:ph type="ctrTitle" hasCustomPrompt="1"/>
          </p:nvPr>
        </p:nvSpPr>
        <p:spPr>
          <a:xfrm>
            <a:off x="2590800" y="2286000"/>
            <a:ext cx="6180224" cy="1470025"/>
          </a:xfrm>
        </p:spPr>
        <p:txBody>
          <a:bodyPr anchor="t"/>
          <a:lstStyle>
            <a:lvl1pPr algn="r">
              <a:defRPr b="1" cap="small" baseline="0">
                <a:solidFill>
                  <a:srgbClr val="00330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3962400" y="4038600"/>
            <a:ext cx="4772528" cy="990600"/>
          </a:xfrm>
        </p:spPr>
        <p:txBody>
          <a:bodyPr>
            <a:normAutofit/>
          </a:bodyPr>
          <a:lstStyle>
            <a:lvl1pPr marL="0" indent="0" algn="r">
              <a:buNone/>
              <a:defRPr sz="2000" b="0">
                <a:solidFill>
                  <a:schemeClr val="tx1"/>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7" name="Picture 6"/>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0" y="1251"/>
            <a:ext cx="3721618" cy="6858000"/>
          </a:xfrm>
          <a:prstGeom prst="rect">
            <a:avLst/>
          </a:prstGeom>
        </p:spPr>
      </p:pic>
      <p:sp>
        <p:nvSpPr>
          <p:cNvPr id="10" name="Picture Placeholder 9"/>
          <p:cNvSpPr>
            <a:spLocks noGrp="1"/>
          </p:cNvSpPr>
          <p:nvPr>
            <p:ph type="pic" sz="quarter" idx="13" hasCustomPrompt="1"/>
          </p:nvPr>
        </p:nvSpPr>
        <p:spPr>
          <a:xfrm>
            <a:off x="6858000" y="5105400"/>
            <a:ext cx="1828800" cy="990600"/>
          </a:xfrm>
        </p:spPr>
        <p:txBody>
          <a:bodyPr>
            <a:normAutofit/>
          </a:bodyPr>
          <a:lstStyle>
            <a:lvl1pPr marL="0" indent="0" algn="ctr">
              <a:buNone/>
              <a:defRPr sz="2000" baseline="0"/>
            </a:lvl1pPr>
          </a:lstStyle>
          <a:p>
            <a:r>
              <a:rPr lang="en-US" dirty="0" smtClean="0"/>
              <a:t>Company Logo</a:t>
            </a:r>
            <a:endParaRPr lang="en-US"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355600"/>
            <a:ext cx="8194675"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73100" y="1497013"/>
            <a:ext cx="3975100" cy="4759325"/>
          </a:xfrm>
        </p:spPr>
        <p:txBody>
          <a:bodyPr/>
          <a:lstStyle>
            <a:lvl4pPr>
              <a:defRPr baseline="0"/>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4" name="Text Placeholder 3"/>
          <p:cNvSpPr>
            <a:spLocks noGrp="1"/>
          </p:cNvSpPr>
          <p:nvPr>
            <p:ph type="body" sz="half" idx="2"/>
          </p:nvPr>
        </p:nvSpPr>
        <p:spPr>
          <a:xfrm>
            <a:off x="4937760" y="1497013"/>
            <a:ext cx="3977640" cy="4759325"/>
          </a:xfrm>
        </p:spPr>
        <p:txBody>
          <a:bodyPr/>
          <a:lstStyle>
            <a:lvl4pPr>
              <a:defRPr baseline="0"/>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5" name="Date Placeholder 3"/>
          <p:cNvSpPr>
            <a:spLocks noGrp="1"/>
          </p:cNvSpPr>
          <p:nvPr>
            <p:ph type="dt" sz="half" idx="10"/>
          </p:nvPr>
        </p:nvSpPr>
        <p:spPr>
          <a:xfrm>
            <a:off x="762000" y="6356350"/>
            <a:ext cx="2133600" cy="365125"/>
          </a:xfrm>
        </p:spPr>
        <p:txBody>
          <a:bodyPr/>
          <a:lstStyle/>
          <a:p>
            <a:fld id="{757B281C-5159-4971-8228-52B9A72E9ED2}" type="datetimeFigureOut">
              <a:rPr lang="en-US" smtClean="0"/>
              <a:pPr/>
              <a:t>5/18/2015</a:t>
            </a:fld>
            <a:endParaRPr lang="en-US" dirty="0"/>
          </a:p>
        </p:txBody>
      </p:sp>
      <p:sp>
        <p:nvSpPr>
          <p:cNvPr id="6" name="Footer Placeholder 4"/>
          <p:cNvSpPr>
            <a:spLocks noGrp="1"/>
          </p:cNvSpPr>
          <p:nvPr>
            <p:ph type="ftr" sz="quarter" idx="11"/>
          </p:nvPr>
        </p:nvSpPr>
        <p:spPr>
          <a:xfrm>
            <a:off x="3352800" y="6356350"/>
            <a:ext cx="2895600" cy="365125"/>
          </a:xfrm>
        </p:spPr>
        <p:txBody>
          <a:bodyPr/>
          <a:lstStyle/>
          <a:p>
            <a:endParaRPr lang="en-US" dirty="0"/>
          </a:p>
        </p:txBody>
      </p:sp>
      <p:sp>
        <p:nvSpPr>
          <p:cNvPr id="7" name="Slide Number Placeholder 5"/>
          <p:cNvSpPr>
            <a:spLocks noGrp="1"/>
          </p:cNvSpPr>
          <p:nvPr>
            <p:ph type="sldNum" sz="quarter" idx="12"/>
          </p:nvPr>
        </p:nvSpPr>
        <p:spPr>
          <a:xfrm>
            <a:off x="6705600" y="6356350"/>
            <a:ext cx="2133600" cy="365125"/>
          </a:xfrm>
        </p:spPr>
        <p:txBody>
          <a:bodyPr/>
          <a:lstStyle/>
          <a:p>
            <a:fld id="{33D6E5A2-EC83-451F-A719-9AC1370DD5C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57B281C-5159-4971-8228-52B9A72E9ED2}" type="datetimeFigureOut">
              <a:rPr lang="en-US" smtClean="0"/>
              <a:pPr/>
              <a:t>5/18/2015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7B281C-5159-4971-8228-52B9A72E9ED2}" type="datetimeFigureOut">
              <a:rPr lang="en-US" smtClean="0"/>
              <a:pPr/>
              <a:t>5/18/2015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Background Only">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3" name="Date Placeholder 3"/>
          <p:cNvSpPr>
            <a:spLocks noGrp="1"/>
          </p:cNvSpPr>
          <p:nvPr>
            <p:ph type="dt" sz="half" idx="10"/>
          </p:nvPr>
        </p:nvSpPr>
        <p:spPr>
          <a:xfrm>
            <a:off x="762000" y="6356350"/>
            <a:ext cx="2133600" cy="365125"/>
          </a:xfrm>
        </p:spPr>
        <p:txBody>
          <a:bodyPr/>
          <a:lstStyle/>
          <a:p>
            <a:fld id="{757B281C-5159-4971-8228-52B9A72E9ED2}" type="datetimeFigureOut">
              <a:rPr lang="en-US" smtClean="0"/>
              <a:pPr/>
              <a:t>5/18/2015</a:t>
            </a:fld>
            <a:endParaRPr lang="en-US" dirty="0"/>
          </a:p>
        </p:txBody>
      </p:sp>
      <p:sp>
        <p:nvSpPr>
          <p:cNvPr id="4" name="Footer Placeholder 4"/>
          <p:cNvSpPr>
            <a:spLocks noGrp="1"/>
          </p:cNvSpPr>
          <p:nvPr>
            <p:ph type="ftr" sz="quarter" idx="11"/>
          </p:nvPr>
        </p:nvSpPr>
        <p:spPr>
          <a:xfrm>
            <a:off x="3352800" y="6356350"/>
            <a:ext cx="2895600" cy="365125"/>
          </a:xfrm>
        </p:spPr>
        <p:txBody>
          <a:bodyPr/>
          <a:lstStyle/>
          <a:p>
            <a:endParaRPr lang="en-US" dirty="0"/>
          </a:p>
        </p:txBody>
      </p:sp>
      <p:sp>
        <p:nvSpPr>
          <p:cNvPr id="5" name="Slide Number Placeholder 5"/>
          <p:cNvSpPr>
            <a:spLocks noGrp="1"/>
          </p:cNvSpPr>
          <p:nvPr>
            <p:ph type="sldNum" sz="quarter" idx="12"/>
          </p:nvPr>
        </p:nvSpPr>
        <p:spPr>
          <a:xfrm>
            <a:off x="6705600" y="6356350"/>
            <a:ext cx="2133600" cy="365125"/>
          </a:xfrm>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pic>
        <p:nvPicPr>
          <p:cNvPr id="8" name="Picture 7"/>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rot="5400000">
            <a:off x="3161049" y="-3176815"/>
            <a:ext cx="2819400" cy="9173031"/>
          </a:xfrm>
          <a:prstGeom prst="rect">
            <a:avLst/>
          </a:prstGeom>
        </p:spPr>
      </p:pic>
      <p:sp>
        <p:nvSpPr>
          <p:cNvPr id="2" name="Title 1"/>
          <p:cNvSpPr>
            <a:spLocks noGrp="1"/>
          </p:cNvSpPr>
          <p:nvPr>
            <p:ph type="title" hasCustomPrompt="1"/>
          </p:nvPr>
        </p:nvSpPr>
        <p:spPr>
          <a:xfrm>
            <a:off x="4572000" y="3048000"/>
            <a:ext cx="4343400" cy="1362075"/>
          </a:xfrm>
        </p:spPr>
        <p:txBody>
          <a:bodyPr anchor="b" anchorCtr="0"/>
          <a:lstStyle>
            <a:lvl1pPr algn="l">
              <a:defRPr sz="4000" b="1" cap="small" baseline="0">
                <a:solidFill>
                  <a:srgbClr val="003300"/>
                </a:solidFill>
              </a:defRPr>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p>
            <a:fld id="{757B281C-5159-4971-8228-52B9A72E9ED2}" type="datetimeFigureOut">
              <a:rPr lang="en-US" smtClean="0"/>
              <a:pPr/>
              <a:t>5/18/2015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
        <p:nvSpPr>
          <p:cNvPr id="10" name="Picture Placeholder 9"/>
          <p:cNvSpPr>
            <a:spLocks noGrp="1"/>
          </p:cNvSpPr>
          <p:nvPr>
            <p:ph type="pic" sz="quarter" idx="13" hasCustomPrompt="1"/>
          </p:nvPr>
        </p:nvSpPr>
        <p:spPr>
          <a:xfrm>
            <a:off x="6781800" y="5334000"/>
            <a:ext cx="2133600" cy="990600"/>
          </a:xfrm>
        </p:spPr>
        <p:txBody>
          <a:bodyPr>
            <a:normAutofit/>
          </a:bodyPr>
          <a:lstStyle>
            <a:lvl1pPr marL="0" indent="0" algn="ctr">
              <a:buNone/>
              <a:defRPr sz="1800"/>
            </a:lvl1pPr>
          </a:lstStyle>
          <a:p>
            <a:r>
              <a:rPr lang="en-US" dirty="0" smtClean="0"/>
              <a:t>Company Logo</a:t>
            </a:r>
            <a:endParaRPr lang="en-US"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2000" y="269632"/>
            <a:ext cx="8077200" cy="1143000"/>
          </a:xfrm>
        </p:spPr>
        <p:txBody>
          <a:bodyPr anchor="ctr" anchorCtr="0"/>
          <a:lstStyle>
            <a:lvl1pPr algn="l">
              <a:defRPr lang="en-US" dirty="0"/>
            </a:lvl1pPr>
          </a:lstStyle>
          <a:p>
            <a:r>
              <a:rPr lang="en-US" dirty="0" smtClean="0"/>
              <a:t>Click To Edit Master Title Style</a:t>
            </a:r>
            <a:endParaRPr lang="en-US" dirty="0"/>
          </a:p>
        </p:txBody>
      </p:sp>
      <p:sp>
        <p:nvSpPr>
          <p:cNvPr id="3" name="Content Placeholder 2"/>
          <p:cNvSpPr>
            <a:spLocks noGrp="1"/>
          </p:cNvSpPr>
          <p:nvPr>
            <p:ph idx="1"/>
          </p:nvPr>
        </p:nvSpPr>
        <p:spPr>
          <a:xfrm>
            <a:off x="762000" y="1596413"/>
            <a:ext cx="8077200" cy="4297363"/>
          </a:xfrm>
        </p:spPr>
        <p:txBody>
          <a:bodyPr>
            <a:normAutofit/>
          </a:bodyPr>
          <a:lstStyle>
            <a:lvl1pPr>
              <a:defRPr sz="3200">
                <a:latin typeface="+mn-lt"/>
              </a:defRPr>
            </a:lvl1pPr>
            <a:lvl2pPr>
              <a:defRPr sz="2800">
                <a:latin typeface="+mn-lt"/>
              </a:defRPr>
            </a:lvl2pPr>
            <a:lvl3pPr>
              <a:defRPr sz="2400">
                <a:latin typeface="+mn-lt"/>
              </a:defRPr>
            </a:lvl3pPr>
            <a:lvl4pPr>
              <a:defRPr sz="2400">
                <a:latin typeface="+mn-lt"/>
              </a:defRPr>
            </a:lvl4pPr>
            <a:lvl5pPr>
              <a:defRPr sz="2400">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57B281C-5159-4971-8228-52B9A72E9ED2}" type="datetimeFigureOut">
              <a:rPr lang="en-US" smtClean="0"/>
              <a:pPr/>
              <a:t>5/18/2015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705600" y="6356350"/>
            <a:ext cx="2133600" cy="365125"/>
          </a:xfrm>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57B281C-5159-4971-8228-52B9A72E9ED2}" type="datetimeFigureOut">
              <a:rPr lang="en-US" smtClean="0"/>
              <a:pPr/>
              <a:t>5/18/2015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858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8736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736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57B281C-5159-4971-8228-52B9A72E9ED2}" type="datetimeFigureOut">
              <a:rPr lang="en-US" smtClean="0"/>
              <a:pPr/>
              <a:t>5/18/2015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036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858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7B281C-5159-4971-8228-52B9A72E9ED2}" type="datetimeFigureOut">
              <a:rPr lang="en-US" smtClean="0"/>
              <a:pPr/>
              <a:t>5/18/2015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7B281C-5159-4971-8228-52B9A72E9ED2}" type="datetimeFigureOut">
              <a:rPr lang="en-US" smtClean="0"/>
              <a:pPr/>
              <a:t>5/18/2015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7B281C-5159-4971-8228-52B9A72E9ED2}" type="datetimeFigureOut">
              <a:rPr lang="en-US" smtClean="0"/>
              <a:pPr/>
              <a:t>5/18/2015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274638"/>
            <a:ext cx="5867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7B281C-5159-4971-8228-52B9A72E9ED2}" type="datetimeFigureOut">
              <a:rPr lang="en-US" smtClean="0"/>
              <a:pPr/>
              <a:t>5/18/2015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5"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Placeholder 1"/>
          <p:cNvSpPr>
            <a:spLocks noGrp="1"/>
          </p:cNvSpPr>
          <p:nvPr>
            <p:ph type="title"/>
          </p:nvPr>
        </p:nvSpPr>
        <p:spPr>
          <a:xfrm>
            <a:off x="762000" y="274638"/>
            <a:ext cx="80772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1600200"/>
            <a:ext cx="80772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20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7B281C-5159-4971-8228-52B9A72E9ED2}" type="datetimeFigureOut">
              <a:rPr lang="en-US" smtClean="0"/>
              <a:pPr/>
              <a:t>5/18/2015</a:t>
            </a:fld>
            <a:endParaRPr lang="en-US" dirty="0"/>
          </a:p>
        </p:txBody>
      </p:sp>
      <p:sp>
        <p:nvSpPr>
          <p:cNvPr id="5" name="Footer Placeholder 4"/>
          <p:cNvSpPr>
            <a:spLocks noGrp="1"/>
          </p:cNvSpPr>
          <p:nvPr>
            <p:ph type="ftr" sz="quarter" idx="3"/>
          </p:nvPr>
        </p:nvSpPr>
        <p:spPr>
          <a:xfrm>
            <a:off x="33528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7056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D6E5A2-EC83-451F-A719-9AC1370DD5CF}" type="slidenum">
              <a:rPr lang="en-US" smtClean="0"/>
              <a:pPr/>
              <a:t>‹#›</a:t>
            </a:fld>
            <a:endParaRPr lang="en-US" dirty="0"/>
          </a:p>
        </p:txBody>
      </p:sp>
      <p:pic>
        <p:nvPicPr>
          <p:cNvPr id="8" name="Picture 7"/>
          <p:cNvPicPr>
            <a:picLocks noChangeAspect="1"/>
          </p:cNvPicPr>
          <p:nvPr/>
        </p:nvPicPr>
        <p:blipFill rotWithShape="1">
          <a:blip r:embed="rId16" cstate="email">
            <a:extLst>
              <a:ext uri="{28A0092B-C50C-407E-A947-70E740481C1C}">
                <a14:useLocalDpi xmlns:a14="http://schemas.microsoft.com/office/drawing/2010/main"/>
              </a:ext>
            </a:extLst>
          </a:blip>
          <a:srcRect/>
          <a:stretch/>
        </p:blipFill>
        <p:spPr>
          <a:xfrm>
            <a:off x="-152400" y="-109183"/>
            <a:ext cx="818707" cy="708318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3" r:id="rId5"/>
    <p:sldLayoutId id="2147483656" r:id="rId6"/>
    <p:sldLayoutId id="2147483657" r:id="rId7"/>
    <p:sldLayoutId id="2147483658" r:id="rId8"/>
    <p:sldLayoutId id="2147483659" r:id="rId9"/>
    <p:sldLayoutId id="2147483662" r:id="rId10"/>
    <p:sldLayoutId id="2147483654" r:id="rId11"/>
    <p:sldLayoutId id="2147483655" r:id="rId12"/>
    <p:sldLayoutId id="2147483663" r:id="rId13"/>
  </p:sldLayoutIdLst>
  <p:transition spd="slow">
    <p:wipe dir="d"/>
  </p:transition>
  <p:timing>
    <p:tnLst>
      <p:par>
        <p:cTn id="1" dur="indefinite" restart="never" nodeType="tmRoot"/>
      </p:par>
    </p:tnLst>
  </p:timing>
  <p:txStyles>
    <p:titleStyle>
      <a:lvl1pPr algn="l" defTabSz="914400" rtl="0" eaLnBrk="1" latinLnBrk="0" hangingPunct="1">
        <a:spcBef>
          <a:spcPct val="0"/>
        </a:spcBef>
        <a:buNone/>
        <a:defRPr lang="en-US" sz="4400" kern="1200" dirty="0" smtClean="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hyperlink" Target="http://www.cwp.org/" TargetMode="External"/><Relationship Id="rId5" Type="http://schemas.openxmlformats.org/officeDocument/2006/relationships/notesSlide" Target="../notesSlides/notesSlide2.xml"/><Relationship Id="rId4"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2"/>
            </p:custDataLst>
          </p:nvPr>
        </p:nvSpPr>
        <p:spPr>
          <a:xfrm>
            <a:off x="685800" y="2286000"/>
            <a:ext cx="8085224" cy="1470025"/>
          </a:xfrm>
        </p:spPr>
        <p:txBody>
          <a:bodyPr>
            <a:normAutofit fontScale="90000"/>
          </a:bodyPr>
          <a:lstStyle/>
          <a:p>
            <a:r>
              <a:rPr lang="en-US" dirty="0" smtClean="0"/>
              <a:t>Managing Your Small Woodland: Energize Your Woodland Investment</a:t>
            </a:r>
            <a:endParaRPr lang="en-US" dirty="0"/>
          </a:p>
        </p:txBody>
      </p:sp>
      <p:sp>
        <p:nvSpPr>
          <p:cNvPr id="3" name="Subtitle 2"/>
          <p:cNvSpPr>
            <a:spLocks noGrp="1"/>
          </p:cNvSpPr>
          <p:nvPr>
            <p:ph type="subTitle" idx="1"/>
            <p:custDataLst>
              <p:tags r:id="rId3"/>
            </p:custDataLst>
          </p:nvPr>
        </p:nvSpPr>
        <p:spPr/>
        <p:txBody>
          <a:bodyPr>
            <a:normAutofit fontScale="85000" lnSpcReduction="20000"/>
          </a:bodyPr>
          <a:lstStyle/>
          <a:p>
            <a:r>
              <a:rPr lang="en-US" sz="2400" dirty="0" smtClean="0">
                <a:latin typeface="+mn-lt"/>
              </a:rPr>
              <a:t>Indiana Watershed Leadership Academy</a:t>
            </a:r>
          </a:p>
          <a:p>
            <a:r>
              <a:rPr lang="en-US" sz="2400" dirty="0" smtClean="0">
                <a:latin typeface="+mn-lt"/>
              </a:rPr>
              <a:t>Phil Cox and Larry Owen</a:t>
            </a:r>
          </a:p>
          <a:p>
            <a:r>
              <a:rPr lang="en-US" sz="2400" dirty="0" smtClean="0">
                <a:latin typeface="+mn-lt"/>
              </a:rPr>
              <a:t>May 20, 2015</a:t>
            </a:r>
            <a:endParaRPr lang="en-US" sz="2400" dirty="0">
              <a:latin typeface="+mn-lt"/>
            </a:endParaRPr>
          </a:p>
        </p:txBody>
      </p:sp>
    </p:spTree>
    <p:custDataLst>
      <p:tags r:id="rId1"/>
    </p:custDataLst>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Invasive Species Control</a:t>
            </a:r>
            <a:br>
              <a:rPr lang="en-US" dirty="0"/>
            </a:br>
            <a:endParaRPr lang="en-US" dirty="0"/>
          </a:p>
        </p:txBody>
      </p:sp>
      <p:pic>
        <p:nvPicPr>
          <p:cNvPr id="4" name="Content Placeholder 3"/>
          <p:cNvPicPr>
            <a:picLocks noGrp="1" noChangeAspect="1"/>
          </p:cNvPicPr>
          <p:nvPr>
            <p:ph idx="1"/>
          </p:nvPr>
        </p:nvPicPr>
        <p:blipFill>
          <a:blip r:embed="rId2" cstate="email">
            <a:extLst>
              <a:ext uri="{28A0092B-C50C-407E-A947-70E740481C1C}">
                <a14:useLocalDpi xmlns:a14="http://schemas.microsoft.com/office/drawing/2010/main" val="0"/>
              </a:ext>
            </a:extLst>
          </a:blip>
          <a:stretch>
            <a:fillRect/>
          </a:stretch>
        </p:blipFill>
        <p:spPr>
          <a:xfrm>
            <a:off x="3414183" y="843278"/>
            <a:ext cx="5729817" cy="4297363"/>
          </a:xfrm>
        </p:spPr>
      </p:pic>
      <p:pic>
        <p:nvPicPr>
          <p:cNvPr id="5" name="Picture 4"/>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62000" y="2854641"/>
            <a:ext cx="5181600" cy="3886200"/>
          </a:xfrm>
          <a:prstGeom prst="rect">
            <a:avLst/>
          </a:prstGeom>
        </p:spPr>
      </p:pic>
    </p:spTree>
    <p:extLst>
      <p:ext uri="{BB962C8B-B14F-4D97-AF65-F5344CB8AC3E}">
        <p14:creationId xmlns:p14="http://schemas.microsoft.com/office/powerpoint/2010/main" val="3317321590"/>
      </p:ext>
    </p:extLst>
  </p:cSld>
  <p:clrMapOvr>
    <a:masterClrMapping/>
  </p:clrMapOvr>
  <p:transition spd="slow">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smtClean="0"/>
              <a:t>Invasive Species Best Management Practices</a:t>
            </a:r>
            <a:br>
              <a:rPr lang="en-US" sz="3200" dirty="0" smtClean="0"/>
            </a:br>
            <a:r>
              <a:rPr lang="en-US" sz="3100" dirty="0" smtClean="0"/>
              <a:t>“</a:t>
            </a:r>
            <a:r>
              <a:rPr lang="en-US" sz="3100" dirty="0"/>
              <a:t>T</a:t>
            </a:r>
            <a:r>
              <a:rPr lang="en-US" sz="3100" dirty="0" smtClean="0"/>
              <a:t>op Ten” List of IN Invasive Plant Advisory Committee</a:t>
            </a:r>
            <a:endParaRPr lang="en-US" sz="3100" dirty="0"/>
          </a:p>
        </p:txBody>
      </p:sp>
      <p:sp>
        <p:nvSpPr>
          <p:cNvPr id="3" name="Content Placeholder 2"/>
          <p:cNvSpPr>
            <a:spLocks noGrp="1"/>
          </p:cNvSpPr>
          <p:nvPr>
            <p:ph idx="1"/>
          </p:nvPr>
        </p:nvSpPr>
        <p:spPr/>
        <p:txBody>
          <a:bodyPr>
            <a:normAutofit fontScale="85000" lnSpcReduction="10000"/>
          </a:bodyPr>
          <a:lstStyle/>
          <a:p>
            <a:pPr marL="514350" indent="-514350">
              <a:buAutoNum type="arabicParenR"/>
            </a:pPr>
            <a:r>
              <a:rPr lang="en-US" sz="2400" dirty="0" smtClean="0"/>
              <a:t>Develop an organizational Invasive Species Strategy</a:t>
            </a:r>
          </a:p>
          <a:p>
            <a:pPr marL="514350" indent="-514350">
              <a:buAutoNum type="arabicParenR"/>
            </a:pPr>
            <a:r>
              <a:rPr lang="en-US" sz="2400" dirty="0" smtClean="0"/>
              <a:t>Create and maintain an Invasive Species knowledge base</a:t>
            </a:r>
          </a:p>
          <a:p>
            <a:pPr marL="514350" indent="-514350">
              <a:buAutoNum type="arabicParenR"/>
            </a:pPr>
            <a:r>
              <a:rPr lang="en-US" sz="2400" dirty="0" smtClean="0"/>
              <a:t>Pre-plan major land development or maintenance activities</a:t>
            </a:r>
          </a:p>
          <a:p>
            <a:pPr marL="514350" indent="-514350">
              <a:buAutoNum type="arabicParenR"/>
            </a:pPr>
            <a:r>
              <a:rPr lang="en-US" sz="2400" dirty="0" smtClean="0"/>
              <a:t>Use native plants/seeds and insure they are weed-free</a:t>
            </a:r>
          </a:p>
          <a:p>
            <a:pPr marL="514350" indent="-514350">
              <a:buAutoNum type="arabicParenR"/>
            </a:pPr>
            <a:r>
              <a:rPr lang="en-US" sz="2400" dirty="0" smtClean="0"/>
              <a:t>Use clean landscaping material, i.e. mulch, fill, straw, gravel</a:t>
            </a:r>
          </a:p>
          <a:p>
            <a:pPr marL="514350" indent="-514350">
              <a:buAutoNum type="arabicParenR"/>
            </a:pPr>
            <a:r>
              <a:rPr lang="en-US" sz="2400" dirty="0" smtClean="0"/>
              <a:t>Keep tools, equipment, vehicles and clothing clean</a:t>
            </a:r>
          </a:p>
          <a:p>
            <a:pPr marL="514350" indent="-514350">
              <a:buAutoNum type="arabicParenR"/>
            </a:pPr>
            <a:r>
              <a:rPr lang="en-US" sz="2400" dirty="0" smtClean="0"/>
              <a:t>Have a long term-term plan for managing </a:t>
            </a:r>
            <a:r>
              <a:rPr lang="en-US" sz="2400" dirty="0" err="1" smtClean="0"/>
              <a:t>invasives</a:t>
            </a:r>
            <a:endParaRPr lang="en-US" sz="2400" dirty="0" smtClean="0"/>
          </a:p>
          <a:p>
            <a:pPr marL="514350" indent="-514350">
              <a:buAutoNum type="arabicParenR"/>
            </a:pPr>
            <a:r>
              <a:rPr lang="en-US" sz="2400" dirty="0" smtClean="0"/>
              <a:t>Monitor disturbed locations and high risk areas</a:t>
            </a:r>
          </a:p>
          <a:p>
            <a:pPr marL="514350" indent="-514350">
              <a:buAutoNum type="arabicParenR"/>
            </a:pPr>
            <a:r>
              <a:rPr lang="en-US" sz="2400" dirty="0" smtClean="0"/>
              <a:t>Require contractors to follow BMPs</a:t>
            </a:r>
          </a:p>
          <a:p>
            <a:pPr marL="514350" indent="-514350">
              <a:buAutoNum type="arabicParenR"/>
            </a:pPr>
            <a:r>
              <a:rPr lang="en-US" sz="2400" dirty="0" smtClean="0"/>
              <a:t>Educate recreational users on BMPs</a:t>
            </a:r>
          </a:p>
          <a:p>
            <a:pPr marL="0" indent="0">
              <a:buNone/>
            </a:pPr>
            <a:endParaRPr lang="en-US" sz="2400" dirty="0"/>
          </a:p>
          <a:p>
            <a:pPr marL="0" indent="0">
              <a:buNone/>
            </a:pPr>
            <a:r>
              <a:rPr lang="en-US" sz="2400" dirty="0"/>
              <a:t>More details at: http://www.entm.purdue.edu/iisc/pdf/IPAC_BMPs.pdf</a:t>
            </a:r>
            <a:endParaRPr lang="en-US" sz="2400" dirty="0" smtClean="0"/>
          </a:p>
          <a:p>
            <a:pPr marL="514350" indent="-514350">
              <a:buAutoNum type="arabicParenR"/>
            </a:pPr>
            <a:endParaRPr lang="en-US" sz="2400" dirty="0" smtClean="0"/>
          </a:p>
          <a:p>
            <a:pPr marL="514350" indent="-514350">
              <a:buAutoNum type="arabicParenR"/>
            </a:pPr>
            <a:endParaRPr lang="en-US" sz="2400" dirty="0" smtClean="0"/>
          </a:p>
          <a:p>
            <a:pPr marL="514350" indent="-514350">
              <a:buAutoNum type="arabicParenR"/>
            </a:pPr>
            <a:endParaRPr lang="en-US" sz="2400" dirty="0" smtClean="0"/>
          </a:p>
          <a:p>
            <a:pPr marL="514350" indent="-514350">
              <a:buAutoNum type="arabicParenR"/>
            </a:pPr>
            <a:endParaRPr lang="en-US" sz="2800" dirty="0" smtClean="0"/>
          </a:p>
          <a:p>
            <a:pPr marL="514350" indent="-514350">
              <a:buAutoNum type="arabicParenR"/>
            </a:pPr>
            <a:endParaRPr lang="en-US" sz="2800" dirty="0"/>
          </a:p>
        </p:txBody>
      </p:sp>
    </p:spTree>
    <p:extLst>
      <p:ext uri="{BB962C8B-B14F-4D97-AF65-F5344CB8AC3E}">
        <p14:creationId xmlns:p14="http://schemas.microsoft.com/office/powerpoint/2010/main" val="3240797275"/>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ormAutofit fontScale="90000"/>
          </a:bodyPr>
          <a:lstStyle/>
          <a:p>
            <a:r>
              <a:rPr lang="en-US" sz="4800" dirty="0" smtClean="0"/>
              <a:t>Timber Stand Improvement</a:t>
            </a:r>
            <a:br>
              <a:rPr lang="en-US" sz="4800" dirty="0" smtClean="0"/>
            </a:br>
            <a:r>
              <a:rPr lang="en-US" sz="4800" dirty="0" smtClean="0"/>
              <a:t>(Woodland Weeding)</a:t>
            </a:r>
            <a:endParaRPr lang="en-US" sz="4800" dirty="0"/>
          </a:p>
        </p:txBody>
      </p:sp>
      <p:pic>
        <p:nvPicPr>
          <p:cNvPr id="5" name="Content Placeholder 4"/>
          <p:cNvPicPr>
            <a:picLocks noGrp="1" noChangeAspect="1"/>
          </p:cNvPicPr>
          <p:nvPr>
            <p:ph idx="1"/>
          </p:nvPr>
        </p:nvPicPr>
        <p:blipFill>
          <a:blip r:embed="rId2"/>
          <a:stretch>
            <a:fillRect/>
          </a:stretch>
        </p:blipFill>
        <p:spPr>
          <a:xfrm>
            <a:off x="838200" y="4648200"/>
            <a:ext cx="8153400" cy="2537388"/>
          </a:xfrm>
          <a:prstGeom prst="rect">
            <a:avLst/>
          </a:prstGeom>
        </p:spPr>
      </p:pic>
      <p:sp>
        <p:nvSpPr>
          <p:cNvPr id="4" name="Text Placeholder 3"/>
          <p:cNvSpPr>
            <a:spLocks noGrp="1"/>
          </p:cNvSpPr>
          <p:nvPr>
            <p:ph type="body" sz="half" idx="2"/>
          </p:nvPr>
        </p:nvSpPr>
        <p:spPr>
          <a:xfrm>
            <a:off x="685800" y="1435100"/>
            <a:ext cx="8305800" cy="4691063"/>
          </a:xfrm>
        </p:spPr>
        <p:txBody>
          <a:bodyPr/>
          <a:lstStyle/>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sz="2800" dirty="0" smtClean="0"/>
              <a:t>Growing the best trees = increased value</a:t>
            </a:r>
          </a:p>
          <a:p>
            <a:pPr marL="285750" indent="-285750">
              <a:buFont typeface="Arial" panose="020B0604020202020204" pitchFamily="34" charset="0"/>
              <a:buChar char="•"/>
            </a:pPr>
            <a:r>
              <a:rPr lang="en-US" sz="2800" dirty="0" smtClean="0"/>
              <a:t>Release Crop Trees (Thin) to grow faster</a:t>
            </a:r>
          </a:p>
          <a:p>
            <a:pPr marL="285750" indent="-285750">
              <a:buFont typeface="Arial" panose="020B0604020202020204" pitchFamily="34" charset="0"/>
              <a:buChar char="•"/>
            </a:pPr>
            <a:r>
              <a:rPr lang="en-US" sz="2800" dirty="0" smtClean="0"/>
              <a:t>Control Grape Vines</a:t>
            </a:r>
          </a:p>
          <a:p>
            <a:pPr marL="285750" indent="-285750">
              <a:buFont typeface="Arial" panose="020B0604020202020204" pitchFamily="34" charset="0"/>
              <a:buChar char="•"/>
            </a:pPr>
            <a:r>
              <a:rPr lang="en-US" sz="2800" dirty="0" smtClean="0"/>
              <a:t>Remove Crooked, Defective and Low Value trees</a:t>
            </a:r>
          </a:p>
          <a:p>
            <a:endParaRPr lang="en-US" sz="2000" dirty="0"/>
          </a:p>
        </p:txBody>
      </p:sp>
    </p:spTree>
    <p:extLst>
      <p:ext uri="{BB962C8B-B14F-4D97-AF65-F5344CB8AC3E}">
        <p14:creationId xmlns:p14="http://schemas.microsoft.com/office/powerpoint/2010/main" val="3855231229"/>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a:t/>
            </a:r>
            <a:br>
              <a:rPr lang="en-US" dirty="0"/>
            </a:br>
            <a:r>
              <a:rPr lang="en-US" u="sng" dirty="0" smtClean="0"/>
              <a:t>Timber Stand Improvement</a:t>
            </a:r>
            <a:r>
              <a:rPr lang="en-US" dirty="0" smtClean="0"/>
              <a:t> will increase the annual return on your forest by 8% per year to about 18% per year with good crop trees.</a:t>
            </a:r>
            <a:endParaRPr lang="en-US" dirty="0"/>
          </a:p>
        </p:txBody>
      </p:sp>
      <p:pic>
        <p:nvPicPr>
          <p:cNvPr id="4" name="Content Placeholder 3"/>
          <p:cNvPicPr>
            <a:picLocks noGrp="1" noChangeAspect="1"/>
          </p:cNvPicPr>
          <p:nvPr>
            <p:ph idx="1"/>
          </p:nvPr>
        </p:nvPicPr>
        <p:blipFill>
          <a:blip r:embed="rId2"/>
          <a:stretch>
            <a:fillRect/>
          </a:stretch>
        </p:blipFill>
        <p:spPr>
          <a:xfrm>
            <a:off x="3352800" y="2667000"/>
            <a:ext cx="2601300" cy="4297363"/>
          </a:xfrm>
          <a:prstGeom prst="rect">
            <a:avLst/>
          </a:prstGeom>
        </p:spPr>
      </p:pic>
    </p:spTree>
    <p:extLst>
      <p:ext uri="{BB962C8B-B14F-4D97-AF65-F5344CB8AC3E}">
        <p14:creationId xmlns:p14="http://schemas.microsoft.com/office/powerpoint/2010/main" val="2101192252"/>
      </p:ext>
    </p:extLst>
  </p:cSld>
  <p:clrMapOvr>
    <a:masterClrMapping/>
  </p:clrMapOvr>
  <p:transition spd="slow">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 Mature, Quality Trees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See a Forester to select your trees to harvest</a:t>
            </a:r>
          </a:p>
          <a:p>
            <a:r>
              <a:rPr lang="en-US" dirty="0" smtClean="0"/>
              <a:t>Get an appraisal before selling</a:t>
            </a:r>
          </a:p>
          <a:p>
            <a:r>
              <a:rPr lang="en-US" dirty="0" smtClean="0"/>
              <a:t>Solicit Bids</a:t>
            </a:r>
          </a:p>
          <a:p>
            <a:r>
              <a:rPr lang="en-US" dirty="0" smtClean="0"/>
              <a:t>Have a contract to protect you and the forest</a:t>
            </a:r>
          </a:p>
          <a:p>
            <a:r>
              <a:rPr lang="en-US" dirty="0" smtClean="0"/>
              <a:t>Get paid before trees are harvested</a:t>
            </a:r>
          </a:p>
          <a:p>
            <a:r>
              <a:rPr lang="en-US" dirty="0" smtClean="0"/>
              <a:t>Don’t just sell your trees.  Market and Manage them!!</a:t>
            </a:r>
          </a:p>
          <a:p>
            <a:r>
              <a:rPr lang="en-US" dirty="0" smtClean="0"/>
              <a:t>A properly conducted sale will be profitable now and for the future of your forest. </a:t>
            </a:r>
            <a:endParaRPr lang="en-US" dirty="0"/>
          </a:p>
        </p:txBody>
      </p:sp>
    </p:spTree>
    <p:extLst>
      <p:ext uri="{BB962C8B-B14F-4D97-AF65-F5344CB8AC3E}">
        <p14:creationId xmlns:p14="http://schemas.microsoft.com/office/powerpoint/2010/main" val="1399785162"/>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cstate="email">
            <a:extLst>
              <a:ext uri="{28A0092B-C50C-407E-A947-70E740481C1C}">
                <a14:useLocalDpi xmlns:a14="http://schemas.microsoft.com/office/drawing/2010/main" val="0"/>
              </a:ext>
            </a:extLst>
          </a:blip>
          <a:stretch>
            <a:fillRect/>
          </a:stretch>
        </p:blipFill>
        <p:spPr>
          <a:xfrm>
            <a:off x="4540876" y="0"/>
            <a:ext cx="5111750" cy="3833812"/>
          </a:xfrm>
        </p:spPr>
      </p:pic>
      <p:sp>
        <p:nvSpPr>
          <p:cNvPr id="2" name="Title 1"/>
          <p:cNvSpPr>
            <a:spLocks noGrp="1"/>
          </p:cNvSpPr>
          <p:nvPr>
            <p:ph type="title"/>
          </p:nvPr>
        </p:nvSpPr>
        <p:spPr>
          <a:xfrm>
            <a:off x="685800" y="273050"/>
            <a:ext cx="8229600" cy="1162050"/>
          </a:xfrm>
        </p:spPr>
        <p:txBody>
          <a:bodyPr>
            <a:normAutofit/>
          </a:bodyPr>
          <a:lstStyle/>
          <a:p>
            <a:r>
              <a:rPr lang="en-US" sz="4400" dirty="0" smtClean="0"/>
              <a:t>Protect Your Forest</a:t>
            </a:r>
            <a:endParaRPr lang="en-US" sz="4400" dirty="0"/>
          </a:p>
        </p:txBody>
      </p:sp>
      <p:sp>
        <p:nvSpPr>
          <p:cNvPr id="4" name="Text Placeholder 3"/>
          <p:cNvSpPr>
            <a:spLocks noGrp="1"/>
          </p:cNvSpPr>
          <p:nvPr>
            <p:ph type="body" sz="half" idx="2"/>
          </p:nvPr>
        </p:nvSpPr>
        <p:spPr>
          <a:xfrm>
            <a:off x="685800" y="1435100"/>
            <a:ext cx="3886200" cy="4691063"/>
          </a:xfrm>
        </p:spPr>
        <p:txBody>
          <a:bodyPr>
            <a:normAutofit lnSpcReduction="10000"/>
          </a:bodyPr>
          <a:lstStyle/>
          <a:p>
            <a:pPr marL="285750" indent="-285750">
              <a:buFont typeface="Arial" panose="020B0604020202020204" pitchFamily="34" charset="0"/>
              <a:buChar char="•"/>
            </a:pPr>
            <a:r>
              <a:rPr lang="en-US" sz="2400" dirty="0" smtClean="0"/>
              <a:t>Keep out livestock and don’t mow the understory</a:t>
            </a:r>
          </a:p>
          <a:p>
            <a:pPr marL="285750" indent="-285750">
              <a:buFont typeface="Arial" panose="020B0604020202020204" pitchFamily="34" charset="0"/>
              <a:buChar char="•"/>
            </a:pPr>
            <a:r>
              <a:rPr lang="en-US" sz="2400" dirty="0" smtClean="0"/>
              <a:t>Control Fire</a:t>
            </a:r>
          </a:p>
          <a:p>
            <a:pPr marL="285750" indent="-285750">
              <a:buFont typeface="Arial" panose="020B0604020202020204" pitchFamily="34" charset="0"/>
              <a:buChar char="•"/>
            </a:pPr>
            <a:r>
              <a:rPr lang="en-US" sz="2400" dirty="0" smtClean="0"/>
              <a:t>Maintain a crop of valuable new trees (seedlings)</a:t>
            </a:r>
          </a:p>
          <a:p>
            <a:pPr marL="285750" indent="-285750">
              <a:buFont typeface="Arial" panose="020B0604020202020204" pitchFamily="34" charset="0"/>
              <a:buChar char="•"/>
            </a:pPr>
            <a:r>
              <a:rPr lang="en-US" sz="2400" dirty="0" smtClean="0"/>
              <a:t>Keep deer herd in balance by hunting bucks and does</a:t>
            </a:r>
          </a:p>
          <a:p>
            <a:pPr marL="285750" indent="-285750">
              <a:buFont typeface="Arial" panose="020B0604020202020204" pitchFamily="34" charset="0"/>
              <a:buChar char="•"/>
            </a:pPr>
            <a:r>
              <a:rPr lang="en-US" sz="2400" dirty="0" smtClean="0"/>
              <a:t>Don’t “Fragment” your forest by developing.  Small tracts become unfeasible to manage and are slowly cleared. </a:t>
            </a:r>
          </a:p>
          <a:p>
            <a:pPr marL="285750" indent="-285750">
              <a:buFont typeface="Arial" panose="020B0604020202020204" pitchFamily="34" charset="0"/>
              <a:buChar char="•"/>
            </a:pPr>
            <a:endParaRPr lang="en-US" sz="2400" dirty="0" smtClean="0"/>
          </a:p>
          <a:p>
            <a:pPr marL="285750" indent="-285750">
              <a:buFont typeface="Arial" panose="020B0604020202020204" pitchFamily="34" charset="0"/>
              <a:buChar char="•"/>
            </a:pPr>
            <a:endParaRPr lang="en-US" dirty="0"/>
          </a:p>
        </p:txBody>
      </p:sp>
      <p:pic>
        <p:nvPicPr>
          <p:cNvPr id="6" name="Picture 5"/>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4540876" y="3668878"/>
            <a:ext cx="5111750" cy="3833813"/>
          </a:xfrm>
          <a:prstGeom prst="rect">
            <a:avLst/>
          </a:prstGeom>
        </p:spPr>
      </p:pic>
    </p:spTree>
    <p:extLst>
      <p:ext uri="{BB962C8B-B14F-4D97-AF65-F5344CB8AC3E}">
        <p14:creationId xmlns:p14="http://schemas.microsoft.com/office/powerpoint/2010/main" val="3886815714"/>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28634"/>
            <a:ext cx="8305800" cy="1285875"/>
          </a:xfrm>
        </p:spPr>
        <p:txBody>
          <a:bodyPr>
            <a:noAutofit/>
          </a:bodyPr>
          <a:lstStyle/>
          <a:p>
            <a:r>
              <a:rPr lang="en-US" sz="2800" dirty="0" smtClean="0"/>
              <a:t>“forests are the most beneficial land use for protecting water quality, due to their ability to capture, filter, and retain water, as well as air pollution from the air.  Forests are also essential to the provision of clean drinking water to over 10 million residents of the watershed and provide valuable ecological services and economic benefits including carbon sequestration, flood control, wildlife habitat, and forest products.”</a:t>
            </a:r>
            <a:br>
              <a:rPr lang="en-US" sz="2800" dirty="0" smtClean="0"/>
            </a:br>
            <a:r>
              <a:rPr lang="en-US" sz="2800" dirty="0"/>
              <a:t/>
            </a:r>
            <a:br>
              <a:rPr lang="en-US" sz="2800" dirty="0"/>
            </a:br>
            <a:r>
              <a:rPr lang="en-US" sz="2800" dirty="0" smtClean="0"/>
              <a:t> </a:t>
            </a:r>
            <a:r>
              <a:rPr lang="en-US" sz="2800" dirty="0" err="1" smtClean="0"/>
              <a:t>chesapeake</a:t>
            </a:r>
            <a:r>
              <a:rPr lang="en-US" sz="2800" dirty="0" smtClean="0"/>
              <a:t> bay executive council, 2006  </a:t>
            </a:r>
            <a:endParaRPr lang="en-US" sz="2800" dirty="0"/>
          </a:p>
        </p:txBody>
      </p:sp>
      <p:sp>
        <p:nvSpPr>
          <p:cNvPr id="3" name="Picture Placeholder 2"/>
          <p:cNvSpPr>
            <a:spLocks noGrp="1"/>
          </p:cNvSpPr>
          <p:nvPr>
            <p:ph type="pic" sz="quarter" idx="13"/>
          </p:nvPr>
        </p:nvSpPr>
        <p:spPr/>
      </p:sp>
    </p:spTree>
    <p:extLst>
      <p:ext uri="{BB962C8B-B14F-4D97-AF65-F5344CB8AC3E}">
        <p14:creationId xmlns:p14="http://schemas.microsoft.com/office/powerpoint/2010/main" val="3941128665"/>
      </p:ext>
    </p:extLst>
  </p:cSld>
  <p:clrMapOvr>
    <a:masterClrMapping/>
  </p:clrMapOvr>
  <p:transition spd="slow">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normAutofit fontScale="90000"/>
          </a:bodyPr>
          <a:lstStyle/>
          <a:p>
            <a:r>
              <a:rPr lang="en-US" dirty="0" smtClean="0"/>
              <a:t>How do </a:t>
            </a:r>
            <a:r>
              <a:rPr lang="en-US" dirty="0"/>
              <a:t>W</a:t>
            </a:r>
            <a:r>
              <a:rPr lang="en-US" dirty="0" smtClean="0"/>
              <a:t>oodlands </a:t>
            </a:r>
            <a:r>
              <a:rPr lang="en-US" dirty="0"/>
              <a:t>H</a:t>
            </a:r>
            <a:r>
              <a:rPr lang="en-US" dirty="0" smtClean="0"/>
              <a:t>elp </a:t>
            </a:r>
            <a:r>
              <a:rPr lang="en-US" dirty="0"/>
              <a:t>Y</a:t>
            </a:r>
            <a:r>
              <a:rPr lang="en-US" dirty="0" smtClean="0"/>
              <a:t>our </a:t>
            </a:r>
            <a:r>
              <a:rPr lang="en-US" dirty="0"/>
              <a:t>W</a:t>
            </a:r>
            <a:r>
              <a:rPr lang="en-US" dirty="0" smtClean="0"/>
              <a:t>atershed</a:t>
            </a:r>
            <a:r>
              <a:rPr lang="en-US" dirty="0" smtClean="0"/>
              <a:t>?</a:t>
            </a:r>
            <a:endParaRPr lang="en-US" dirty="0"/>
          </a:p>
        </p:txBody>
      </p:sp>
      <p:sp>
        <p:nvSpPr>
          <p:cNvPr id="5" name="Content Placeholder 4"/>
          <p:cNvSpPr>
            <a:spLocks noGrp="1"/>
          </p:cNvSpPr>
          <p:nvPr>
            <p:ph idx="1"/>
            <p:custDataLst>
              <p:tags r:id="rId3"/>
            </p:custDataLst>
          </p:nvPr>
        </p:nvSpPr>
        <p:spPr>
          <a:xfrm>
            <a:off x="762000" y="1596413"/>
            <a:ext cx="8077200" cy="5032987"/>
          </a:xfrm>
        </p:spPr>
        <p:txBody>
          <a:bodyPr>
            <a:normAutofit fontScale="85000" lnSpcReduction="10000"/>
          </a:bodyPr>
          <a:lstStyle/>
          <a:p>
            <a:r>
              <a:rPr lang="en-US" dirty="0" smtClean="0"/>
              <a:t>Canopy Interception and Infiltration</a:t>
            </a:r>
          </a:p>
          <a:p>
            <a:r>
              <a:rPr lang="en-US" dirty="0" smtClean="0"/>
              <a:t>Trees Consume </a:t>
            </a:r>
            <a:r>
              <a:rPr lang="en-US" dirty="0" err="1" smtClean="0"/>
              <a:t>Stormwater</a:t>
            </a:r>
            <a:r>
              <a:rPr lang="en-US" dirty="0" smtClean="0"/>
              <a:t> </a:t>
            </a:r>
            <a:endParaRPr lang="en-US" dirty="0"/>
          </a:p>
          <a:p>
            <a:r>
              <a:rPr lang="en-US" dirty="0" smtClean="0"/>
              <a:t>Pollutant Removal and Phytoremediation</a:t>
            </a:r>
          </a:p>
          <a:p>
            <a:r>
              <a:rPr lang="en-US" dirty="0" smtClean="0"/>
              <a:t>Streamside or Riparian Forest </a:t>
            </a:r>
            <a:r>
              <a:rPr lang="en-US" dirty="0" smtClean="0"/>
              <a:t>Buffers</a:t>
            </a:r>
          </a:p>
          <a:p>
            <a:r>
              <a:rPr lang="en-US" dirty="0" smtClean="0"/>
              <a:t>Resources: Center for Watershed Protection, </a:t>
            </a:r>
            <a:r>
              <a:rPr lang="en-US" dirty="0" smtClean="0">
                <a:hlinkClick r:id="rId6"/>
              </a:rPr>
              <a:t>www.cwp.org</a:t>
            </a:r>
            <a:r>
              <a:rPr lang="en-US" dirty="0" smtClean="0"/>
              <a:t> has Urban Watershed Forestry Manuals:</a:t>
            </a:r>
          </a:p>
          <a:p>
            <a:r>
              <a:rPr lang="en-US" dirty="0" smtClean="0"/>
              <a:t>Methods for Increasing Forest Cover in a Watershed</a:t>
            </a:r>
          </a:p>
          <a:p>
            <a:r>
              <a:rPr lang="en-US" dirty="0" smtClean="0"/>
              <a:t>Conserving &amp; Planting Trees at Development Sites</a:t>
            </a:r>
          </a:p>
          <a:p>
            <a:r>
              <a:rPr lang="en-US" dirty="0" smtClean="0"/>
              <a:t>Urban Tree Planting Guide</a:t>
            </a:r>
          </a:p>
          <a:p>
            <a:pPr marL="0" indent="0">
              <a:buNone/>
            </a:pPr>
            <a:r>
              <a:rPr lang="en-US" dirty="0" smtClean="0"/>
              <a:t> </a:t>
            </a:r>
            <a:endParaRPr lang="en-US" dirty="0" smtClean="0"/>
          </a:p>
        </p:txBody>
      </p:sp>
    </p:spTree>
    <p:custDataLst>
      <p:tags r:id="rId1"/>
    </p:custData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Energize Your Woodland Investment</a:t>
            </a:r>
            <a:endParaRPr lang="en-US" dirty="0"/>
          </a:p>
        </p:txBody>
      </p:sp>
      <p:sp>
        <p:nvSpPr>
          <p:cNvPr id="3" name="Content Placeholder 2"/>
          <p:cNvSpPr>
            <a:spLocks noGrp="1"/>
          </p:cNvSpPr>
          <p:nvPr>
            <p:ph idx="1"/>
          </p:nvPr>
        </p:nvSpPr>
        <p:spPr/>
        <p:txBody>
          <a:bodyPr/>
          <a:lstStyle/>
          <a:p>
            <a:pPr marL="514350" indent="-514350">
              <a:buAutoNum type="arabicParenR"/>
            </a:pPr>
            <a:r>
              <a:rPr lang="en-US" dirty="0" smtClean="0"/>
              <a:t>Classified Forest &amp; </a:t>
            </a:r>
            <a:r>
              <a:rPr lang="en-US" dirty="0" err="1" smtClean="0"/>
              <a:t>Wildlands</a:t>
            </a:r>
            <a:r>
              <a:rPr lang="en-US" dirty="0" smtClean="0"/>
              <a:t> Program</a:t>
            </a:r>
          </a:p>
          <a:p>
            <a:pPr marL="514350" indent="-514350">
              <a:buAutoNum type="arabicParenR"/>
            </a:pPr>
            <a:r>
              <a:rPr lang="en-US" dirty="0" smtClean="0"/>
              <a:t>Invasive Species Control</a:t>
            </a:r>
          </a:p>
          <a:p>
            <a:pPr marL="514350" indent="-514350">
              <a:buAutoNum type="arabicParenR"/>
            </a:pPr>
            <a:r>
              <a:rPr lang="en-US" dirty="0" smtClean="0"/>
              <a:t>Timber Stand Improvement</a:t>
            </a:r>
          </a:p>
          <a:p>
            <a:pPr marL="514350" indent="-514350">
              <a:buAutoNum type="arabicParenR"/>
            </a:pPr>
            <a:r>
              <a:rPr lang="en-US" dirty="0" smtClean="0"/>
              <a:t>Market Mature, Quality Trees</a:t>
            </a:r>
          </a:p>
          <a:p>
            <a:pPr marL="514350" indent="-514350">
              <a:buAutoNum type="arabicParenR"/>
            </a:pPr>
            <a:r>
              <a:rPr lang="en-US" dirty="0" smtClean="0"/>
              <a:t>Protect Your Forest</a:t>
            </a:r>
          </a:p>
          <a:p>
            <a:endParaRPr lang="en-US" dirty="0"/>
          </a:p>
        </p:txBody>
      </p:sp>
    </p:spTree>
    <p:extLst>
      <p:ext uri="{BB962C8B-B14F-4D97-AF65-F5344CB8AC3E}">
        <p14:creationId xmlns:p14="http://schemas.microsoft.com/office/powerpoint/2010/main" val="3164122600"/>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514350" lvl="0" indent="-514350">
              <a:spcBef>
                <a:spcPct val="20000"/>
              </a:spcBef>
            </a:pPr>
            <a:r>
              <a:rPr lang="en-US" dirty="0" smtClean="0">
                <a:solidFill>
                  <a:prstClr val="black"/>
                </a:solidFill>
                <a:ea typeface="+mn-ea"/>
                <a:cs typeface="+mn-cs"/>
              </a:rPr>
              <a:t>Classified </a:t>
            </a:r>
            <a:r>
              <a:rPr lang="en-US" dirty="0">
                <a:solidFill>
                  <a:prstClr val="black"/>
                </a:solidFill>
                <a:ea typeface="+mn-ea"/>
                <a:cs typeface="+mn-cs"/>
              </a:rPr>
              <a:t>Forest &amp; </a:t>
            </a:r>
            <a:r>
              <a:rPr lang="en-US" dirty="0" err="1">
                <a:solidFill>
                  <a:prstClr val="black"/>
                </a:solidFill>
                <a:ea typeface="+mn-ea"/>
                <a:cs typeface="+mn-cs"/>
              </a:rPr>
              <a:t>Wildlands</a:t>
            </a:r>
            <a:r>
              <a:rPr lang="en-US" dirty="0">
                <a:solidFill>
                  <a:prstClr val="black"/>
                </a:solidFill>
                <a:ea typeface="+mn-ea"/>
                <a:cs typeface="+mn-cs"/>
              </a:rPr>
              <a:t> Program</a:t>
            </a:r>
            <a:r>
              <a:rPr lang="en-US" sz="3200" dirty="0">
                <a:solidFill>
                  <a:prstClr val="black"/>
                </a:solidFill>
                <a:ea typeface="+mn-ea"/>
                <a:cs typeface="+mn-cs"/>
              </a:rPr>
              <a:t/>
            </a:r>
            <a:br>
              <a:rPr lang="en-US" sz="3200" dirty="0">
                <a:solidFill>
                  <a:prstClr val="black"/>
                </a:solidFill>
                <a:ea typeface="+mn-ea"/>
                <a:cs typeface="+mn-cs"/>
              </a:rPr>
            </a:br>
            <a:r>
              <a:rPr lang="en-US" sz="3200" dirty="0" smtClean="0">
                <a:solidFill>
                  <a:prstClr val="black"/>
                </a:solidFill>
                <a:ea typeface="+mn-ea"/>
                <a:cs typeface="+mn-cs"/>
              </a:rPr>
              <a:t>Indiana Division of Forestry</a:t>
            </a:r>
            <a:endParaRPr lang="en-US" dirty="0"/>
          </a:p>
        </p:txBody>
      </p:sp>
      <p:pic>
        <p:nvPicPr>
          <p:cNvPr id="5" name="Content Placeholder 4"/>
          <p:cNvPicPr>
            <a:picLocks noGrp="1" noChangeAspect="1"/>
          </p:cNvPicPr>
          <p:nvPr>
            <p:ph sz="half" idx="1"/>
          </p:nvPr>
        </p:nvPicPr>
        <p:blipFill>
          <a:blip r:embed="rId2" cstate="email">
            <a:extLst>
              <a:ext uri="{28A0092B-C50C-407E-A947-70E740481C1C}">
                <a14:useLocalDpi xmlns:a14="http://schemas.microsoft.com/office/drawing/2010/main" val="0"/>
              </a:ext>
            </a:extLst>
          </a:blip>
          <a:stretch>
            <a:fillRect/>
          </a:stretch>
        </p:blipFill>
        <p:spPr>
          <a:xfrm>
            <a:off x="4905375" y="3876675"/>
            <a:ext cx="3975100" cy="2981325"/>
          </a:xfrm>
        </p:spPr>
      </p:pic>
      <p:sp>
        <p:nvSpPr>
          <p:cNvPr id="4" name="Text Placeholder 3"/>
          <p:cNvSpPr>
            <a:spLocks noGrp="1"/>
          </p:cNvSpPr>
          <p:nvPr>
            <p:ph type="body" sz="half" idx="2"/>
          </p:nvPr>
        </p:nvSpPr>
        <p:spPr>
          <a:xfrm>
            <a:off x="838200" y="1497013"/>
            <a:ext cx="3784063" cy="4759325"/>
          </a:xfrm>
        </p:spPr>
        <p:txBody>
          <a:bodyPr/>
          <a:lstStyle/>
          <a:p>
            <a:r>
              <a:rPr lang="en-US" dirty="0" smtClean="0"/>
              <a:t>10 acres or more of forest or non-forest wildlife habitat.</a:t>
            </a:r>
          </a:p>
          <a:p>
            <a:r>
              <a:rPr lang="en-US" dirty="0" smtClean="0"/>
              <a:t>Owner must agree to be good steward of the land and its natural resources.</a:t>
            </a:r>
          </a:p>
          <a:p>
            <a:pPr marL="0" indent="0">
              <a:buNone/>
            </a:pPr>
            <a:r>
              <a:rPr lang="en-US" dirty="0" smtClean="0"/>
              <a:t> </a:t>
            </a:r>
            <a:endParaRPr lang="en-US" dirty="0"/>
          </a:p>
        </p:txBody>
      </p:sp>
      <p:pic>
        <p:nvPicPr>
          <p:cNvPr id="6" name="Picture 5"/>
          <p:cNvPicPr>
            <a:picLocks noChangeAspect="1"/>
          </p:cNvPicPr>
          <p:nvPr/>
        </p:nvPicPr>
        <p:blipFill>
          <a:blip r:embed="rId3"/>
          <a:stretch>
            <a:fillRect/>
          </a:stretch>
        </p:blipFill>
        <p:spPr>
          <a:xfrm>
            <a:off x="5971314" y="1000919"/>
            <a:ext cx="1895475" cy="2876550"/>
          </a:xfrm>
          <a:prstGeom prst="rect">
            <a:avLst/>
          </a:prstGeom>
        </p:spPr>
      </p:pic>
    </p:spTree>
    <p:extLst>
      <p:ext uri="{BB962C8B-B14F-4D97-AF65-F5344CB8AC3E}">
        <p14:creationId xmlns:p14="http://schemas.microsoft.com/office/powerpoint/2010/main" val="38769777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Certain activities are not allowed</a:t>
            </a:r>
            <a:endParaRPr lang="en-US" dirty="0"/>
          </a:p>
        </p:txBody>
      </p:sp>
      <p:sp>
        <p:nvSpPr>
          <p:cNvPr id="3" name="Content Placeholder 2"/>
          <p:cNvSpPr>
            <a:spLocks noGrp="1"/>
          </p:cNvSpPr>
          <p:nvPr>
            <p:ph idx="1"/>
          </p:nvPr>
        </p:nvSpPr>
        <p:spPr/>
        <p:txBody>
          <a:bodyPr/>
          <a:lstStyle/>
          <a:p>
            <a:r>
              <a:rPr lang="en-US" dirty="0" smtClean="0"/>
              <a:t>Grazing by domestic livestock</a:t>
            </a:r>
          </a:p>
          <a:p>
            <a:r>
              <a:rPr lang="en-US" dirty="0" smtClean="0"/>
              <a:t>Building of houses, sheds, etc.</a:t>
            </a:r>
          </a:p>
          <a:p>
            <a:r>
              <a:rPr lang="en-US" dirty="0" smtClean="0"/>
              <a:t>Intentional burning (unless in written management plan)</a:t>
            </a:r>
          </a:p>
          <a:p>
            <a:r>
              <a:rPr lang="en-US" dirty="0" smtClean="0"/>
              <a:t>Growing Christmas trees</a:t>
            </a:r>
          </a:p>
          <a:p>
            <a:endParaRPr lang="en-US" dirty="0"/>
          </a:p>
        </p:txBody>
      </p:sp>
    </p:spTree>
    <p:extLst>
      <p:ext uri="{BB962C8B-B14F-4D97-AF65-F5344CB8AC3E}">
        <p14:creationId xmlns:p14="http://schemas.microsoft.com/office/powerpoint/2010/main" val="2331657090"/>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activities allowed</a:t>
            </a:r>
            <a:endParaRPr lang="en-US" dirty="0"/>
          </a:p>
        </p:txBody>
      </p:sp>
      <p:sp>
        <p:nvSpPr>
          <p:cNvPr id="3" name="Content Placeholder 2"/>
          <p:cNvSpPr>
            <a:spLocks noGrp="1"/>
          </p:cNvSpPr>
          <p:nvPr>
            <p:ph idx="1"/>
          </p:nvPr>
        </p:nvSpPr>
        <p:spPr/>
        <p:txBody>
          <a:bodyPr>
            <a:normAutofit/>
          </a:bodyPr>
          <a:lstStyle/>
          <a:p>
            <a:r>
              <a:rPr lang="en-US" dirty="0" smtClean="0"/>
              <a:t>Wildlife management</a:t>
            </a:r>
          </a:p>
          <a:p>
            <a:r>
              <a:rPr lang="en-US" dirty="0" smtClean="0"/>
              <a:t>Maintenance of access roads and trails</a:t>
            </a:r>
          </a:p>
          <a:p>
            <a:r>
              <a:rPr lang="en-US" dirty="0" smtClean="0"/>
              <a:t>Timber harvesting</a:t>
            </a:r>
          </a:p>
          <a:p>
            <a:r>
              <a:rPr lang="en-US" dirty="0" smtClean="0"/>
              <a:t>Firewood cutting</a:t>
            </a:r>
          </a:p>
          <a:p>
            <a:r>
              <a:rPr lang="en-US" dirty="0" smtClean="0"/>
              <a:t>Horseback riding</a:t>
            </a:r>
          </a:p>
          <a:p>
            <a:r>
              <a:rPr lang="en-US" dirty="0" smtClean="0"/>
              <a:t>Hiking</a:t>
            </a:r>
          </a:p>
          <a:p>
            <a:r>
              <a:rPr lang="en-US" dirty="0" smtClean="0"/>
              <a:t>Hunting</a:t>
            </a:r>
          </a:p>
        </p:txBody>
      </p:sp>
    </p:spTree>
    <p:extLst>
      <p:ext uri="{BB962C8B-B14F-4D97-AF65-F5344CB8AC3E}">
        <p14:creationId xmlns:p14="http://schemas.microsoft.com/office/powerpoint/2010/main" val="2013067329"/>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spcBef>
                <a:spcPct val="20000"/>
              </a:spcBef>
            </a:pPr>
            <a:r>
              <a:rPr lang="en-US" sz="2800" dirty="0">
                <a:solidFill>
                  <a:prstClr val="black"/>
                </a:solidFill>
                <a:ea typeface="+mn-ea"/>
                <a:cs typeface="+mn-cs"/>
              </a:rPr>
              <a:t>The Indiana Natural Resources Commission met on May 19 to </a:t>
            </a:r>
            <a:r>
              <a:rPr lang="en-US" sz="2800" dirty="0" smtClean="0">
                <a:solidFill>
                  <a:prstClr val="black"/>
                </a:solidFill>
                <a:ea typeface="+mn-ea"/>
                <a:cs typeface="+mn-cs"/>
              </a:rPr>
              <a:t>“define” improvements </a:t>
            </a:r>
            <a:r>
              <a:rPr lang="en-US" sz="2800" dirty="0">
                <a:solidFill>
                  <a:prstClr val="black"/>
                </a:solidFill>
                <a:ea typeface="+mn-ea"/>
                <a:cs typeface="+mn-cs"/>
              </a:rPr>
              <a:t>on Classified Forests and </a:t>
            </a:r>
            <a:r>
              <a:rPr lang="en-US" sz="2800" dirty="0" err="1">
                <a:solidFill>
                  <a:prstClr val="black"/>
                </a:solidFill>
                <a:ea typeface="+mn-ea"/>
                <a:cs typeface="+mn-cs"/>
              </a:rPr>
              <a:t>Wildlands</a:t>
            </a:r>
            <a:r>
              <a:rPr lang="en-US" sz="2800" dirty="0">
                <a:solidFill>
                  <a:prstClr val="black"/>
                </a:solidFill>
                <a:ea typeface="+mn-ea"/>
                <a:cs typeface="+mn-cs"/>
              </a:rPr>
              <a:t>. </a:t>
            </a:r>
            <a:endParaRPr lang="en-US" sz="2800" dirty="0"/>
          </a:p>
        </p:txBody>
      </p:sp>
      <p:sp>
        <p:nvSpPr>
          <p:cNvPr id="3" name="Content Placeholder 2"/>
          <p:cNvSpPr>
            <a:spLocks noGrp="1"/>
          </p:cNvSpPr>
          <p:nvPr>
            <p:ph idx="1"/>
          </p:nvPr>
        </p:nvSpPr>
        <p:spPr/>
        <p:txBody>
          <a:bodyPr>
            <a:normAutofit fontScale="92500" lnSpcReduction="10000"/>
          </a:bodyPr>
          <a:lstStyle/>
          <a:p>
            <a:pPr marL="514350" indent="-514350">
              <a:buFont typeface="+mj-lt"/>
              <a:buAutoNum type="arabicPeriod"/>
            </a:pPr>
            <a:r>
              <a:rPr lang="en-US" dirty="0" smtClean="0"/>
              <a:t>Recreational Improvements allowed:</a:t>
            </a:r>
          </a:p>
          <a:p>
            <a:pPr marL="0" indent="0">
              <a:buNone/>
            </a:pPr>
            <a:r>
              <a:rPr lang="en-US" dirty="0" smtClean="0"/>
              <a:t>Hunting or wildlife viewing blinds must not be larger than 70 sq. ft.</a:t>
            </a:r>
          </a:p>
          <a:p>
            <a:pPr marL="0" indent="0">
              <a:buNone/>
            </a:pPr>
            <a:r>
              <a:rPr lang="en-US" dirty="0" smtClean="0"/>
              <a:t>Trails can be used for the following:</a:t>
            </a:r>
          </a:p>
          <a:p>
            <a:pPr marL="0" indent="0">
              <a:buNone/>
            </a:pPr>
            <a:r>
              <a:rPr lang="en-US" dirty="0"/>
              <a:t>	</a:t>
            </a:r>
            <a:r>
              <a:rPr lang="en-US" dirty="0" smtClean="0"/>
              <a:t>Running, hiking, horseback riding, biking, 	ATV/UTV, motocross, snowmobiling, 	snowshoeing or skiing.</a:t>
            </a:r>
          </a:p>
          <a:p>
            <a:pPr marL="0" indent="0">
              <a:buNone/>
            </a:pPr>
            <a:r>
              <a:rPr lang="en-US" dirty="0"/>
              <a:t>P</a:t>
            </a:r>
            <a:r>
              <a:rPr lang="en-US" dirty="0" smtClean="0"/>
              <a:t>icnic shelters without utility connections.</a:t>
            </a:r>
          </a:p>
          <a:p>
            <a:pPr marL="0" indent="0">
              <a:buNone/>
            </a:pPr>
            <a:r>
              <a:rPr lang="en-US" dirty="0" smtClean="0"/>
              <a:t>Outhouse without utility connections.</a:t>
            </a:r>
          </a:p>
          <a:p>
            <a:pPr marL="514350" indent="-514350">
              <a:buAutoNum type="arabicPeriod" startAt="2"/>
            </a:pPr>
            <a:endParaRPr lang="en-US" dirty="0"/>
          </a:p>
        </p:txBody>
      </p:sp>
    </p:spTree>
    <p:extLst>
      <p:ext uri="{BB962C8B-B14F-4D97-AF65-F5344CB8AC3E}">
        <p14:creationId xmlns:p14="http://schemas.microsoft.com/office/powerpoint/2010/main" val="1474806511"/>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Miscellaneous Improvements Allowed</a:t>
            </a:r>
            <a:endParaRPr lang="en-US" dirty="0"/>
          </a:p>
        </p:txBody>
      </p:sp>
      <p:sp>
        <p:nvSpPr>
          <p:cNvPr id="3" name="Content Placeholder 2"/>
          <p:cNvSpPr>
            <a:spLocks noGrp="1"/>
          </p:cNvSpPr>
          <p:nvPr>
            <p:ph idx="1"/>
          </p:nvPr>
        </p:nvSpPr>
        <p:spPr>
          <a:xfrm>
            <a:off x="762000" y="1596413"/>
            <a:ext cx="8077200" cy="5109187"/>
          </a:xfrm>
        </p:spPr>
        <p:txBody>
          <a:bodyPr>
            <a:normAutofit fontScale="62500" lnSpcReduction="20000"/>
          </a:bodyPr>
          <a:lstStyle/>
          <a:p>
            <a:pPr marL="0" indent="0">
              <a:buNone/>
            </a:pPr>
            <a:r>
              <a:rPr lang="en-US" sz="5100" dirty="0" smtClean="0"/>
              <a:t>The following types of improvements are generally allowed provided there is no building attached to the improvement.</a:t>
            </a:r>
          </a:p>
          <a:p>
            <a:r>
              <a:rPr lang="en-US" sz="5100" dirty="0" smtClean="0"/>
              <a:t>Windmills</a:t>
            </a:r>
          </a:p>
          <a:p>
            <a:r>
              <a:rPr lang="en-US" sz="5100" dirty="0" smtClean="0"/>
              <a:t>Cell Phone Towers</a:t>
            </a:r>
          </a:p>
          <a:p>
            <a:r>
              <a:rPr lang="en-US" sz="5100" dirty="0" smtClean="0"/>
              <a:t>Oil Derricks</a:t>
            </a:r>
          </a:p>
          <a:p>
            <a:r>
              <a:rPr lang="en-US" sz="5100" dirty="0" smtClean="0"/>
              <a:t>Billboards</a:t>
            </a:r>
          </a:p>
          <a:p>
            <a:r>
              <a:rPr lang="en-US" sz="5100" dirty="0" smtClean="0"/>
              <a:t>Utility Pole</a:t>
            </a:r>
          </a:p>
          <a:p>
            <a:r>
              <a:rPr lang="en-US" sz="5100" dirty="0" smtClean="0"/>
              <a:t>Zip Line</a:t>
            </a:r>
          </a:p>
          <a:p>
            <a:r>
              <a:rPr lang="en-US" sz="5100" dirty="0" smtClean="0"/>
              <a:t>Paint ball venues</a:t>
            </a:r>
          </a:p>
          <a:p>
            <a:pPr marL="0" indent="0">
              <a:buNone/>
            </a:pPr>
            <a:r>
              <a:rPr lang="en-US" dirty="0" smtClean="0"/>
              <a:t> </a:t>
            </a:r>
            <a:endParaRPr lang="en-US" dirty="0"/>
          </a:p>
        </p:txBody>
      </p:sp>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4191000" y="2743200"/>
            <a:ext cx="5715000" cy="3810000"/>
          </a:xfrm>
          <a:prstGeom prst="rect">
            <a:avLst/>
          </a:prstGeom>
        </p:spPr>
      </p:pic>
    </p:spTree>
    <p:extLst>
      <p:ext uri="{BB962C8B-B14F-4D97-AF65-F5344CB8AC3E}">
        <p14:creationId xmlns:p14="http://schemas.microsoft.com/office/powerpoint/2010/main" val="1187958821"/>
      </p:ext>
    </p:extLst>
  </p:cSld>
  <p:clrMapOvr>
    <a:masterClrMapping/>
  </p:clrMapOvr>
  <p:transition spd="slow">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Primary Benefits to the Owner</a:t>
            </a:r>
            <a:endParaRPr lang="en-US" dirty="0"/>
          </a:p>
        </p:txBody>
      </p:sp>
      <p:sp>
        <p:nvSpPr>
          <p:cNvPr id="3" name="Content Placeholder 2"/>
          <p:cNvSpPr>
            <a:spLocks noGrp="1"/>
          </p:cNvSpPr>
          <p:nvPr>
            <p:ph idx="1"/>
          </p:nvPr>
        </p:nvSpPr>
        <p:spPr/>
        <p:txBody>
          <a:bodyPr/>
          <a:lstStyle/>
          <a:p>
            <a:r>
              <a:rPr lang="en-US" dirty="0" smtClean="0"/>
              <a:t>Reduced property taxes – the State of Indiana agrees to see that the assessed value of the land is reduced to $1 per acre, and taxed on that preferential assessment.</a:t>
            </a:r>
          </a:p>
          <a:p>
            <a:r>
              <a:rPr lang="en-US" dirty="0" smtClean="0"/>
              <a:t>Regular inspection by a professional forester</a:t>
            </a:r>
          </a:p>
          <a:p>
            <a:r>
              <a:rPr lang="en-US" dirty="0" smtClean="0"/>
              <a:t>Timber harvested recognized as “Green Certified”</a:t>
            </a:r>
            <a:endParaRPr lang="en-US" dirty="0"/>
          </a:p>
        </p:txBody>
      </p:sp>
    </p:spTree>
    <p:extLst>
      <p:ext uri="{BB962C8B-B14F-4D97-AF65-F5344CB8AC3E}">
        <p14:creationId xmlns:p14="http://schemas.microsoft.com/office/powerpoint/2010/main" val="3136060602"/>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DVSECTIONID" val="yI2DOt6RzRcU51QxdhNewL"/>
</p:tagLst>
</file>

<file path=ppt/tags/tag2.xml><?xml version="1.0" encoding="utf-8"?>
<p:tagLst xmlns:a="http://schemas.openxmlformats.org/drawingml/2006/main" xmlns:r="http://schemas.openxmlformats.org/officeDocument/2006/relationships" xmlns:p="http://schemas.openxmlformats.org/presentationml/2006/main">
  <p:tag name="DVSHAPEID" val="HAGzTPKJNXuuOK4v20iPS7"/>
</p:tagLst>
</file>

<file path=ppt/tags/tag3.xml><?xml version="1.0" encoding="utf-8"?>
<p:tagLst xmlns:a="http://schemas.openxmlformats.org/drawingml/2006/main" xmlns:r="http://schemas.openxmlformats.org/officeDocument/2006/relationships" xmlns:p="http://schemas.openxmlformats.org/presentationml/2006/main">
  <p:tag name="DVSHAPEID" val="0uhWvCQomImT50qU5y4Znw"/>
</p:tagLst>
</file>

<file path=ppt/tags/tag4.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5.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6.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heme/theme1.xml><?xml version="1.0" encoding="utf-8"?>
<a:theme xmlns:a="http://schemas.openxmlformats.org/drawingml/2006/main" name="Train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CBBC8FAA-EEEF-4048-9536-A7C45121028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Training presentation</Template>
  <TotalTime>0</TotalTime>
  <Words>850</Words>
  <Application>Microsoft Office PowerPoint</Application>
  <PresentationFormat>On-screen Show (4:3)</PresentationFormat>
  <Paragraphs>119</Paragraphs>
  <Slides>16</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Georgia</vt:lpstr>
      <vt:lpstr>Training</vt:lpstr>
      <vt:lpstr>Managing Your Small Woodland: Energize Your Woodland Investment</vt:lpstr>
      <vt:lpstr>How do Woodlands Help Your Watershed?</vt:lpstr>
      <vt:lpstr>Energize Your Woodland Investment</vt:lpstr>
      <vt:lpstr>Classified Forest &amp; Wildlands Program Indiana Division of Forestry</vt:lpstr>
      <vt:lpstr>Certain activities are not allowed</vt:lpstr>
      <vt:lpstr>Other activities allowed</vt:lpstr>
      <vt:lpstr>The Indiana Natural Resources Commission met on May 19 to “define” improvements on Classified Forests and Wildlands. </vt:lpstr>
      <vt:lpstr>Miscellaneous Improvements Allowed</vt:lpstr>
      <vt:lpstr>Primary Benefits to the Owner</vt:lpstr>
      <vt:lpstr>Invasive Species Control </vt:lpstr>
      <vt:lpstr>Invasive Species Best Management Practices “Top Ten” List of IN Invasive Plant Advisory Committee</vt:lpstr>
      <vt:lpstr>Timber Stand Improvement (Woodland Weeding)</vt:lpstr>
      <vt:lpstr>  Timber Stand Improvement will increase the annual return on your forest by 8% per year to about 18% per year with good crop trees.</vt:lpstr>
      <vt:lpstr>Market Mature, Quality Trees</vt:lpstr>
      <vt:lpstr>Protect Your Forest</vt:lpstr>
      <vt:lpstr>“forests are the most beneficial land use for protecting water quality, due to their ability to capture, filter, and retain water, as well as air pollution from the air.  Forests are also essential to the provision of clean drinking water to over 10 million residents of the watershed and provide valuable ecological services and economic benefits including carbon sequestration, flood control, wildlife habitat, and forest products.”   chesapeake bay executive council, 2006  </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2015-05-16T20:00:51Z</dcterms:created>
  <dcterms:modified xsi:type="dcterms:W3CDTF">2015-05-18T20:13:35Z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TC016745579991</vt:lpwstr>
  </property>
</Properties>
</file>